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72" r:id="rId9"/>
    <p:sldId id="271" r:id="rId10"/>
    <p:sldId id="273" r:id="rId11"/>
    <p:sldId id="275" r:id="rId12"/>
    <p:sldId id="27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48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7316"/>
            <a:ext cx="7772400" cy="1470025"/>
          </a:xfrm>
        </p:spPr>
        <p:txBody>
          <a:bodyPr/>
          <a:lstStyle/>
          <a:p>
            <a:r>
              <a:rPr lang="en-US" b="1">
                <a:solidFill>
                  <a:srgbClr val="003366"/>
                </a:solidFill>
              </a:rPr>
              <a:t>Analisis Regresi (1)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64103"/>
            <a:ext cx="6400800" cy="1060554"/>
          </a:xfrm>
        </p:spPr>
        <p:txBody>
          <a:bodyPr>
            <a:normAutofit fontScale="85000" lnSpcReduction="20000"/>
          </a:bodyPr>
          <a:lstStyle/>
          <a:p>
            <a:r>
              <a:rPr lang="en-US" sz="2600">
                <a:solidFill>
                  <a:srgbClr val="000000"/>
                </a:solidFill>
              </a:rPr>
              <a:t>Diah Pramestari, ST., MT</a:t>
            </a:r>
          </a:p>
          <a:p>
            <a:r>
              <a:rPr lang="en-US" sz="2400">
                <a:solidFill>
                  <a:srgbClr val="000000"/>
                </a:solidFill>
              </a:rPr>
              <a:t>Teknik Industri</a:t>
            </a:r>
          </a:p>
          <a:p>
            <a:r>
              <a:rPr lang="en-US" sz="2400">
                <a:solidFill>
                  <a:srgbClr val="000000"/>
                </a:solidFill>
              </a:rPr>
              <a:t>Universitas Persada Indonesia YAI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3600">
                <a:solidFill>
                  <a:srgbClr val="000000"/>
                </a:solidFill>
              </a:rPr>
              <a:t>Alat statistik yang dapat digunakan untuk memprediksi permintaan di masa yang akan datang berdasarkan data masa lalu</a:t>
            </a:r>
          </a:p>
          <a:p>
            <a:pPr algn="just"/>
            <a:r>
              <a:rPr lang="en-US" sz="3600">
                <a:solidFill>
                  <a:srgbClr val="000000"/>
                </a:solidFill>
              </a:rPr>
              <a:t>Alat statistik yang digunakan untuk mengetahui pengaruh satu variable bebas terhadap variable tak bebas</a:t>
            </a:r>
          </a:p>
          <a:p>
            <a:pPr algn="just"/>
            <a:r>
              <a:rPr lang="en-US" sz="3600">
                <a:solidFill>
                  <a:srgbClr val="000000"/>
                </a:solidFill>
              </a:rPr>
              <a:t>Dibagi dalam 2 kategori : </a:t>
            </a:r>
            <a:r>
              <a:rPr lang="en-US" sz="3600" b="1" i="1">
                <a:solidFill>
                  <a:srgbClr val="000000"/>
                </a:solidFill>
              </a:rPr>
              <a:t>Regresi Linier Sederhana dan Regresi Linier Berganda</a:t>
            </a:r>
            <a:endParaRPr sz="3600" b="1" i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Sederhana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Digunakan untuk satu variable bebas dan variable tak bebas</a:t>
            </a:r>
          </a:p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663462-DD93-4CAB-83A6-739279E83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00" y="2823919"/>
            <a:ext cx="7400000" cy="29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8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Sederhana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>
                <a:solidFill>
                  <a:srgbClr val="000000"/>
                </a:solidFill>
              </a:rPr>
              <a:t>Langkah membuat persamaan regresi linier sederhana :</a:t>
            </a:r>
          </a:p>
          <a:p>
            <a:pPr marL="971550" lvl="1" indent="-514350" algn="just">
              <a:buAutoNum type="arabicPeriod"/>
            </a:pPr>
            <a:r>
              <a:rPr lang="en-US" sz="3200" b="1" i="1">
                <a:solidFill>
                  <a:srgbClr val="000000"/>
                </a:solidFill>
              </a:rPr>
              <a:t>Membuat table hasil pengumpulan data</a:t>
            </a:r>
          </a:p>
          <a:p>
            <a:pPr marL="971550" lvl="1" indent="-514350" algn="just">
              <a:buAutoNum type="arabicPeriod"/>
            </a:pPr>
            <a:r>
              <a:rPr lang="en-US" sz="3200" b="1" i="1">
                <a:solidFill>
                  <a:srgbClr val="000000"/>
                </a:solidFill>
              </a:rPr>
              <a:t>Mencari nilai konstanta b</a:t>
            </a:r>
          </a:p>
          <a:p>
            <a:pPr marL="971550" lvl="1" indent="-514350" algn="just">
              <a:buAutoNum type="arabicPeriod"/>
            </a:pPr>
            <a:r>
              <a:rPr lang="en-US" sz="3200" b="1" i="1">
                <a:solidFill>
                  <a:srgbClr val="000000"/>
                </a:solidFill>
              </a:rPr>
              <a:t>Mencari nilai konstanta a</a:t>
            </a:r>
          </a:p>
          <a:p>
            <a:pPr marL="971550" lvl="1" indent="-514350" algn="just">
              <a:buAutoNum type="arabicPeriod"/>
            </a:pPr>
            <a:r>
              <a:rPr lang="en-US" sz="3200" b="1" i="1">
                <a:solidFill>
                  <a:srgbClr val="000000"/>
                </a:solidFill>
              </a:rPr>
              <a:t>Membuat persamaan regresi </a:t>
            </a:r>
            <a:endParaRPr sz="3200" b="1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71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Sederhana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9913" lvl="1" indent="-509588" algn="just">
              <a:buAutoNum type="arabicPeriod"/>
            </a:pPr>
            <a:r>
              <a:rPr lang="en-US" sz="3200" b="1" i="1">
                <a:solidFill>
                  <a:srgbClr val="000000"/>
                </a:solidFill>
              </a:rPr>
              <a:t>Membuat tabel hasil pengumpulan data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88D6CE-DC71-4A90-83C6-CB12452FF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475664"/>
              </p:ext>
            </p:extLst>
          </p:nvPr>
        </p:nvGraphicFramePr>
        <p:xfrm>
          <a:off x="914400" y="2514631"/>
          <a:ext cx="6984461" cy="35547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63287">
                  <a:extLst>
                    <a:ext uri="{9D8B030D-6E8A-4147-A177-3AD203B41FA5}">
                      <a16:colId xmlns:a16="http://schemas.microsoft.com/office/drawing/2014/main" val="2559853946"/>
                    </a:ext>
                  </a:extLst>
                </a:gridCol>
                <a:gridCol w="1164077">
                  <a:extLst>
                    <a:ext uri="{9D8B030D-6E8A-4147-A177-3AD203B41FA5}">
                      <a16:colId xmlns:a16="http://schemas.microsoft.com/office/drawing/2014/main" val="4161077973"/>
                    </a:ext>
                  </a:extLst>
                </a:gridCol>
                <a:gridCol w="1164077">
                  <a:extLst>
                    <a:ext uri="{9D8B030D-6E8A-4147-A177-3AD203B41FA5}">
                      <a16:colId xmlns:a16="http://schemas.microsoft.com/office/drawing/2014/main" val="3958920090"/>
                    </a:ext>
                  </a:extLst>
                </a:gridCol>
                <a:gridCol w="1164077">
                  <a:extLst>
                    <a:ext uri="{9D8B030D-6E8A-4147-A177-3AD203B41FA5}">
                      <a16:colId xmlns:a16="http://schemas.microsoft.com/office/drawing/2014/main" val="1443164204"/>
                    </a:ext>
                  </a:extLst>
                </a:gridCol>
                <a:gridCol w="1164077">
                  <a:extLst>
                    <a:ext uri="{9D8B030D-6E8A-4147-A177-3AD203B41FA5}">
                      <a16:colId xmlns:a16="http://schemas.microsoft.com/office/drawing/2014/main" val="2324418908"/>
                    </a:ext>
                  </a:extLst>
                </a:gridCol>
                <a:gridCol w="1164866">
                  <a:extLst>
                    <a:ext uri="{9D8B030D-6E8A-4147-A177-3AD203B41FA5}">
                      <a16:colId xmlns:a16="http://schemas.microsoft.com/office/drawing/2014/main" val="552579447"/>
                    </a:ext>
                  </a:extLst>
                </a:gridCol>
              </a:tblGrid>
              <a:tr h="6193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Data (n)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Variabel bebas( X)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Variabel tak bebas (Y)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XY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300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300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8541610"/>
                  </a:ext>
                </a:extLst>
              </a:tr>
              <a:tr h="2227874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1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2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3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7824676"/>
                  </a:ext>
                </a:extLst>
              </a:tr>
              <a:tr h="5039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</a:rPr>
                        <a:t>Jumlah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0528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77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Sederhana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0561"/>
          </a:xfrm>
        </p:spPr>
        <p:txBody>
          <a:bodyPr>
            <a:normAutofit/>
          </a:bodyPr>
          <a:lstStyle/>
          <a:p>
            <a:pPr marL="117475" lvl="1" indent="0" algn="just">
              <a:buNone/>
            </a:pPr>
            <a:r>
              <a:rPr lang="en-US" b="1" i="1">
                <a:solidFill>
                  <a:srgbClr val="000000"/>
                </a:solidFill>
              </a:rPr>
              <a:t>2. Mencari nilai konstanta b</a:t>
            </a:r>
          </a:p>
          <a:p>
            <a:pPr marL="117475" lvl="1" indent="0" algn="just">
              <a:buNone/>
            </a:pPr>
            <a:endParaRPr lang="en-US" sz="3200" b="1" i="1">
              <a:solidFill>
                <a:srgbClr val="000000"/>
              </a:solidFill>
            </a:endParaRPr>
          </a:p>
          <a:p>
            <a:pPr marL="117475" lvl="1" indent="0" algn="just">
              <a:buNone/>
            </a:pPr>
            <a:endParaRPr lang="en-US" sz="3200" b="1" i="1">
              <a:solidFill>
                <a:srgbClr val="000000"/>
              </a:solidFill>
            </a:endParaRPr>
          </a:p>
          <a:p>
            <a:pPr marL="117475" lvl="1" indent="0" algn="just">
              <a:buNone/>
            </a:pPr>
            <a:endParaRPr lang="en-US" sz="1800" b="1" i="1">
              <a:solidFill>
                <a:srgbClr val="000000"/>
              </a:solidFill>
            </a:endParaRPr>
          </a:p>
          <a:p>
            <a:pPr marL="117475" lvl="1" indent="0" algn="just">
              <a:buNone/>
            </a:pPr>
            <a:r>
              <a:rPr lang="en-US" b="1" i="1">
                <a:solidFill>
                  <a:srgbClr val="000000"/>
                </a:solidFill>
              </a:rPr>
              <a:t>3. Mencari nilai konstanta a</a:t>
            </a:r>
          </a:p>
          <a:p>
            <a:pPr marL="117475" lvl="1" indent="0" algn="just">
              <a:buNone/>
            </a:pPr>
            <a:endParaRPr lang="en-US" sz="3200" b="1" i="1">
              <a:solidFill>
                <a:srgbClr val="000000"/>
              </a:solidFill>
            </a:endParaRPr>
          </a:p>
          <a:p>
            <a:pPr marL="117475" lvl="1" indent="0" algn="just">
              <a:buNone/>
            </a:pPr>
            <a:endParaRPr lang="en-US" sz="3200" b="1" i="1">
              <a:solidFill>
                <a:srgbClr val="000000"/>
              </a:solidFill>
            </a:endParaRPr>
          </a:p>
          <a:p>
            <a:pPr marL="117475" lvl="1" indent="0" algn="just">
              <a:buNone/>
            </a:pPr>
            <a:r>
              <a:rPr lang="en-US" b="1" i="1">
                <a:solidFill>
                  <a:srgbClr val="000000"/>
                </a:solidFill>
              </a:rPr>
              <a:t>4. Membuat persamaan regresi </a:t>
            </a:r>
            <a:endParaRPr b="1" i="1">
              <a:solidFill>
                <a:srgbClr val="0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369F2C-DD4A-4FA2-ADE8-23D97E6EE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275" y="2139649"/>
            <a:ext cx="5730450" cy="12893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C80D92-E9C8-483E-AA11-8982D413A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275" y="4158532"/>
            <a:ext cx="5581338" cy="109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6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Sederhana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>
                <a:solidFill>
                  <a:srgbClr val="000000"/>
                </a:solidFill>
              </a:rPr>
              <a:t>Apabila persamaan linier sederhana digunakan untuk mencari pengaruh :</a:t>
            </a:r>
          </a:p>
          <a:p>
            <a:pPr algn="just"/>
            <a:r>
              <a:rPr lang="en-US" sz="3600">
                <a:solidFill>
                  <a:srgbClr val="000000"/>
                </a:solidFill>
              </a:rPr>
              <a:t>Antara variable X (bebas) dengan variable Y (tak bebas) kemudian </a:t>
            </a:r>
          </a:p>
          <a:p>
            <a:pPr algn="just"/>
            <a:r>
              <a:rPr lang="en-US" sz="3600">
                <a:solidFill>
                  <a:srgbClr val="000000"/>
                </a:solidFill>
              </a:rPr>
              <a:t>Kontribusi yang diberikan oleh variable X terhadap variable Y, maka diperlukan langkah sbb :</a:t>
            </a:r>
          </a:p>
        </p:txBody>
      </p:sp>
    </p:spTree>
    <p:extLst>
      <p:ext uri="{BB962C8B-B14F-4D97-AF65-F5344CB8AC3E}">
        <p14:creationId xmlns:p14="http://schemas.microsoft.com/office/powerpoint/2010/main" val="339146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Sederhana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61948" cy="4525963"/>
          </a:xfrm>
        </p:spPr>
        <p:txBody>
          <a:bodyPr>
            <a:normAutofit/>
          </a:bodyPr>
          <a:lstStyle/>
          <a:p>
            <a:pPr marL="60325" lvl="1" indent="0" algn="just">
              <a:buNone/>
            </a:pPr>
            <a:r>
              <a:rPr lang="en-US" sz="3200" b="1" i="1">
                <a:solidFill>
                  <a:srgbClr val="000000"/>
                </a:solidFill>
              </a:rPr>
              <a:t>A. Mencari nilai korelasi antara variable X dan Y</a:t>
            </a:r>
          </a:p>
          <a:p>
            <a:pPr marL="509588" lvl="1" indent="-449263" algn="just">
              <a:buAutoNum type="arabicPeriod"/>
            </a:pPr>
            <a:r>
              <a:rPr lang="en-US" sz="3200" b="1">
                <a:solidFill>
                  <a:srgbClr val="000000"/>
                </a:solidFill>
              </a:rPr>
              <a:t>Membuat table hasil pengumpulan data</a:t>
            </a:r>
          </a:p>
          <a:p>
            <a:pPr marL="60325" lvl="1" indent="0" algn="just">
              <a:buNone/>
            </a:pPr>
            <a:endParaRPr lang="en-US" sz="3200" b="1" i="1">
              <a:solidFill>
                <a:srgbClr val="00000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952B64-2F29-43D0-9ED3-648653932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899922"/>
              </p:ext>
            </p:extLst>
          </p:nvPr>
        </p:nvGraphicFramePr>
        <p:xfrm>
          <a:off x="1214203" y="2937292"/>
          <a:ext cx="6984461" cy="35547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63287">
                  <a:extLst>
                    <a:ext uri="{9D8B030D-6E8A-4147-A177-3AD203B41FA5}">
                      <a16:colId xmlns:a16="http://schemas.microsoft.com/office/drawing/2014/main" val="2559853946"/>
                    </a:ext>
                  </a:extLst>
                </a:gridCol>
                <a:gridCol w="1164077">
                  <a:extLst>
                    <a:ext uri="{9D8B030D-6E8A-4147-A177-3AD203B41FA5}">
                      <a16:colId xmlns:a16="http://schemas.microsoft.com/office/drawing/2014/main" val="4161077973"/>
                    </a:ext>
                  </a:extLst>
                </a:gridCol>
                <a:gridCol w="1164077">
                  <a:extLst>
                    <a:ext uri="{9D8B030D-6E8A-4147-A177-3AD203B41FA5}">
                      <a16:colId xmlns:a16="http://schemas.microsoft.com/office/drawing/2014/main" val="3958920090"/>
                    </a:ext>
                  </a:extLst>
                </a:gridCol>
                <a:gridCol w="1164077">
                  <a:extLst>
                    <a:ext uri="{9D8B030D-6E8A-4147-A177-3AD203B41FA5}">
                      <a16:colId xmlns:a16="http://schemas.microsoft.com/office/drawing/2014/main" val="1443164204"/>
                    </a:ext>
                  </a:extLst>
                </a:gridCol>
                <a:gridCol w="1164077">
                  <a:extLst>
                    <a:ext uri="{9D8B030D-6E8A-4147-A177-3AD203B41FA5}">
                      <a16:colId xmlns:a16="http://schemas.microsoft.com/office/drawing/2014/main" val="2324418908"/>
                    </a:ext>
                  </a:extLst>
                </a:gridCol>
                <a:gridCol w="1164866">
                  <a:extLst>
                    <a:ext uri="{9D8B030D-6E8A-4147-A177-3AD203B41FA5}">
                      <a16:colId xmlns:a16="http://schemas.microsoft.com/office/drawing/2014/main" val="552579447"/>
                    </a:ext>
                  </a:extLst>
                </a:gridCol>
              </a:tblGrid>
              <a:tr h="6193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Data (n)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Variabel bebas( X)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Variabel tak bebas (Y)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XY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300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300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8541610"/>
                  </a:ext>
                </a:extLst>
              </a:tr>
              <a:tr h="2227874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1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2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3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  <a:p>
                      <a:pPr algn="ctr"/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7824676"/>
                  </a:ext>
                </a:extLst>
              </a:tr>
              <a:tr h="5039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</a:rPr>
                        <a:t>Jumlah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…..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0528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035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Sederhana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325" lvl="1" indent="0" algn="just">
              <a:buNone/>
            </a:pPr>
            <a:r>
              <a:rPr lang="en-US" sz="3200" b="1" i="1">
                <a:solidFill>
                  <a:srgbClr val="000000"/>
                </a:solidFill>
              </a:rPr>
              <a:t>Mencari nilai korelasi antara variable X dan Y</a:t>
            </a:r>
          </a:p>
          <a:p>
            <a:pPr marL="0" lvl="1" indent="0" algn="just">
              <a:buNone/>
            </a:pPr>
            <a:r>
              <a:rPr lang="en-US" sz="3200" b="1">
                <a:solidFill>
                  <a:srgbClr val="000000"/>
                </a:solidFill>
              </a:rPr>
              <a:t>2. Mencari nilai r</a:t>
            </a:r>
          </a:p>
          <a:p>
            <a:pPr marL="0" lvl="1" indent="0" algn="just">
              <a:buNone/>
            </a:pPr>
            <a:endParaRPr lang="en-US" sz="3200" b="1" i="1">
              <a:solidFill>
                <a:srgbClr val="000000"/>
              </a:solidFill>
            </a:endParaRPr>
          </a:p>
          <a:p>
            <a:pPr marL="569913" lvl="1" indent="-569913" algn="just">
              <a:buAutoNum type="arabicPeriod"/>
            </a:pPr>
            <a:endParaRPr lang="en-US" sz="3200" b="1" i="1">
              <a:solidFill>
                <a:srgbClr val="000000"/>
              </a:solidFill>
            </a:endParaRPr>
          </a:p>
          <a:p>
            <a:pPr marL="0" lvl="1" indent="0" algn="just">
              <a:buNone/>
            </a:pPr>
            <a:r>
              <a:rPr lang="en-US" sz="3200" b="1">
                <a:solidFill>
                  <a:srgbClr val="000000"/>
                </a:solidFill>
              </a:rPr>
              <a:t>3. Menghitung nilai t hitung</a:t>
            </a:r>
          </a:p>
          <a:p>
            <a:pPr marL="0" lvl="1" indent="0" algn="just">
              <a:buNone/>
            </a:pPr>
            <a:endParaRPr sz="3200" b="1" i="1">
              <a:solidFill>
                <a:srgbClr val="000000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C48783C-3272-4F5D-A175-D9891B48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F030A21-3C6B-48DB-9C34-A5BF4EC0DC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306664"/>
              </p:ext>
            </p:extLst>
          </p:nvPr>
        </p:nvGraphicFramePr>
        <p:xfrm>
          <a:off x="639192" y="2713168"/>
          <a:ext cx="6983098" cy="1142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50880" imgH="469800" progId="Equation.3">
                  <p:embed/>
                </p:oleObj>
              </mc:Choice>
              <mc:Fallback>
                <p:oleObj name="Equation" r:id="rId2" imgW="2450880" imgH="469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192" y="2713168"/>
                        <a:ext cx="6983098" cy="11429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EACFDA6-8264-403E-8367-8416A18DEB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816337"/>
              </p:ext>
            </p:extLst>
          </p:nvPr>
        </p:nvGraphicFramePr>
        <p:xfrm>
          <a:off x="2355850" y="4530725"/>
          <a:ext cx="3184525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17440" imgH="596880" progId="Equation.3">
                  <p:embed/>
                </p:oleObj>
              </mc:Choice>
              <mc:Fallback>
                <p:oleObj name="Equation" r:id="rId4" imgW="1117440" imgH="59688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F030A21-3C6B-48DB-9C34-A5BF4EC0DC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5850" y="4530725"/>
                        <a:ext cx="3184525" cy="14525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3843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Sederhana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325" lvl="1" indent="0" algn="just">
              <a:buNone/>
            </a:pPr>
            <a:r>
              <a:rPr lang="en-US" sz="3200" b="1" i="1">
                <a:solidFill>
                  <a:srgbClr val="000000"/>
                </a:solidFill>
              </a:rPr>
              <a:t>Mencari nilai korelasi antara variable X dan Y</a:t>
            </a:r>
          </a:p>
          <a:p>
            <a:pPr marL="0" lvl="1" indent="0" algn="just">
              <a:buNone/>
            </a:pPr>
            <a:r>
              <a:rPr lang="en-US" sz="3200" b="1">
                <a:solidFill>
                  <a:srgbClr val="000000"/>
                </a:solidFill>
              </a:rPr>
              <a:t>4. Kaidah pengujian</a:t>
            </a:r>
          </a:p>
          <a:p>
            <a:pPr marL="0" lvl="1" indent="0" algn="just">
              <a:buNone/>
            </a:pPr>
            <a:r>
              <a:rPr lang="en-US" sz="3200" b="1" i="1">
                <a:solidFill>
                  <a:srgbClr val="000000"/>
                </a:solidFill>
              </a:rPr>
              <a:t>                                                       </a:t>
            </a:r>
            <a:r>
              <a:rPr lang="en-US" b="1" i="1">
                <a:solidFill>
                  <a:srgbClr val="000000"/>
                </a:solidFill>
              </a:rPr>
              <a:t>tidak ada pengaruh</a:t>
            </a:r>
          </a:p>
          <a:p>
            <a:pPr marL="0" lvl="1" indent="0" algn="just">
              <a:buNone/>
            </a:pPr>
            <a:r>
              <a:rPr lang="en-US" sz="3200" b="1" i="1">
                <a:solidFill>
                  <a:srgbClr val="000000"/>
                </a:solidFill>
              </a:rPr>
              <a:t>                                        </a:t>
            </a:r>
            <a:r>
              <a:rPr lang="en-US" b="1" i="1">
                <a:solidFill>
                  <a:srgbClr val="000000"/>
                </a:solidFill>
              </a:rPr>
              <a:t>ada pengaruh   </a:t>
            </a:r>
          </a:p>
          <a:p>
            <a:pPr marL="0" lvl="1" indent="0" algn="just">
              <a:buNone/>
            </a:pPr>
            <a:endParaRPr lang="en-US" sz="3200" b="1" i="1">
              <a:solidFill>
                <a:srgbClr val="000000"/>
              </a:solidFill>
            </a:endParaRPr>
          </a:p>
          <a:p>
            <a:pPr marL="0" lvl="1" indent="0" algn="just">
              <a:buNone/>
            </a:pPr>
            <a:r>
              <a:rPr lang="en-US" sz="3200" b="1" i="1">
                <a:solidFill>
                  <a:srgbClr val="000000"/>
                </a:solidFill>
              </a:rPr>
              <a:t>B. Kontribusi atau koesien determinasi</a:t>
            </a:r>
          </a:p>
          <a:p>
            <a:pPr marL="0" lvl="1" indent="0" algn="just">
              <a:buNone/>
            </a:pPr>
            <a:r>
              <a:rPr lang="en-US" sz="3200" b="1" i="1">
                <a:solidFill>
                  <a:srgbClr val="000000"/>
                </a:solidFill>
              </a:rPr>
              <a:t>KP = r</a:t>
            </a:r>
            <a:r>
              <a:rPr lang="en-US" b="1" i="1">
                <a:solidFill>
                  <a:srgbClr val="000000"/>
                </a:solidFill>
              </a:rPr>
              <a:t>² x 100 %</a:t>
            </a:r>
            <a:endParaRPr sz="3200" b="1" i="1">
              <a:solidFill>
                <a:srgbClr val="000000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C48783C-3272-4F5D-A175-D9891B48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F030A21-3C6B-48DB-9C34-A5BF4EC0DC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88417"/>
              </p:ext>
            </p:extLst>
          </p:nvPr>
        </p:nvGraphicFramePr>
        <p:xfrm>
          <a:off x="1163768" y="2625790"/>
          <a:ext cx="3648075" cy="135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2680" imgH="558720" progId="Equation.3">
                  <p:embed/>
                </p:oleObj>
              </mc:Choice>
              <mc:Fallback>
                <p:oleObj name="Equation" r:id="rId2" imgW="1282680" imgH="55872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F030A21-3C6B-48DB-9C34-A5BF4EC0DC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3768" y="2625790"/>
                        <a:ext cx="3648075" cy="13573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E723213-9411-45D3-B307-B9B9368CA54E}"/>
              </a:ext>
            </a:extLst>
          </p:cNvPr>
          <p:cNvCxnSpPr/>
          <p:nvPr/>
        </p:nvCxnSpPr>
        <p:spPr>
          <a:xfrm>
            <a:off x="4811843" y="3057993"/>
            <a:ext cx="6595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E66586-C6D9-4FC3-A8D8-12975F4A169B}"/>
              </a:ext>
            </a:extLst>
          </p:cNvPr>
          <p:cNvCxnSpPr/>
          <p:nvPr/>
        </p:nvCxnSpPr>
        <p:spPr>
          <a:xfrm>
            <a:off x="3390276" y="3715777"/>
            <a:ext cx="6595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275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Regresi Linier Sederhana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 algn="just">
              <a:buNone/>
            </a:pPr>
            <a:r>
              <a:rPr lang="en-US" sz="2400">
                <a:solidFill>
                  <a:srgbClr val="000000"/>
                </a:solidFill>
              </a:rPr>
              <a:t>Bila nilai  R² mendekati 1, berarti model regresi sangat baik dalam menjelaskan variasi data, artinya Sebagian besar perubahan pada variasi terikat dapat dijelaskan oleh variable bebas. </a:t>
            </a:r>
          </a:p>
          <a:p>
            <a:pPr marL="0" lvl="1" indent="0" algn="just"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lvl="1" indent="0" algn="just">
              <a:buNone/>
            </a:pPr>
            <a:r>
              <a:rPr lang="en-US" sz="2400">
                <a:solidFill>
                  <a:srgbClr val="000000"/>
                </a:solidFill>
              </a:rPr>
              <a:t>Bila nilai  R² mendekati 0, model regresi kurang baik dan variable bebas sedikit memberikan penjelasan terhadap variasi variable terikat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C48783C-3272-4F5D-A175-D9891B48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8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Contoh Kasus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4144"/>
            <a:ext cx="8229600" cy="4822019"/>
          </a:xfrm>
        </p:spPr>
        <p:txBody>
          <a:bodyPr>
            <a:normAutofit/>
          </a:bodyPr>
          <a:lstStyle/>
          <a:p>
            <a:pPr marL="60325" lvl="1" indent="0" algn="just">
              <a:buNone/>
            </a:pPr>
            <a:r>
              <a:rPr lang="en-US" sz="2000">
                <a:solidFill>
                  <a:srgbClr val="000000"/>
                </a:solidFill>
              </a:rPr>
              <a:t>Seorang peneliti ingin mengetahui pengaruh antara pengalaman kerja (X) terhadap ringkat penjualan barang (Y). Responden diambil secara acak sebanyak 12 orang bagian penjualan sebagai sampel, dengan taraf signifikan </a:t>
            </a:r>
            <a:r>
              <a:rPr lang="el-GR" sz="2000">
                <a:solidFill>
                  <a:srgbClr val="000000"/>
                </a:solidFill>
              </a:rPr>
              <a:t>ἀ</a:t>
            </a:r>
            <a:r>
              <a:rPr lang="en-US" sz="2000">
                <a:solidFill>
                  <a:srgbClr val="000000"/>
                </a:solidFill>
              </a:rPr>
              <a:t> = 5 %. Data pengamatan adalah sbb :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C48783C-3272-4F5D-A175-D9891B48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D4A07AC-B6C4-4338-879E-1196811980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713999"/>
              </p:ext>
            </p:extLst>
          </p:nvPr>
        </p:nvGraphicFramePr>
        <p:xfrm>
          <a:off x="824459" y="2777331"/>
          <a:ext cx="3911600" cy="3348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2141">
                  <a:extLst>
                    <a:ext uri="{9D8B030D-6E8A-4147-A177-3AD203B41FA5}">
                      <a16:colId xmlns:a16="http://schemas.microsoft.com/office/drawing/2014/main" val="2514607589"/>
                    </a:ext>
                  </a:extLst>
                </a:gridCol>
                <a:gridCol w="1586212">
                  <a:extLst>
                    <a:ext uri="{9D8B030D-6E8A-4147-A177-3AD203B41FA5}">
                      <a16:colId xmlns:a16="http://schemas.microsoft.com/office/drawing/2014/main" val="1568634971"/>
                    </a:ext>
                  </a:extLst>
                </a:gridCol>
                <a:gridCol w="1513247">
                  <a:extLst>
                    <a:ext uri="{9D8B030D-6E8A-4147-A177-3AD203B41FA5}">
                      <a16:colId xmlns:a16="http://schemas.microsoft.com/office/drawing/2014/main" val="1843354138"/>
                    </a:ext>
                  </a:extLst>
                </a:gridCol>
              </a:tblGrid>
              <a:tr h="25760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Responden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Pengalaman kerja (tahun)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Tingkat penjualan (Unit)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4280527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1289737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0145977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0796047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9709821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6507167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6548805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8508022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0512572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0763936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9841557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7228537"/>
                  </a:ext>
                </a:extLst>
              </a:tr>
              <a:tr h="2576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0713413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2FEB7349-6334-4EBF-886B-01414A6BCC1F}"/>
              </a:ext>
            </a:extLst>
          </p:cNvPr>
          <p:cNvSpPr txBox="1">
            <a:spLocks/>
          </p:cNvSpPr>
          <p:nvPr/>
        </p:nvSpPr>
        <p:spPr>
          <a:xfrm>
            <a:off x="5193259" y="2424477"/>
            <a:ext cx="3469390" cy="3701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AutoNum type="alphaLcPeriod"/>
            </a:pPr>
            <a:r>
              <a:rPr lang="en-US" sz="2000">
                <a:solidFill>
                  <a:srgbClr val="003366"/>
                </a:solidFill>
              </a:rPr>
              <a:t>Bagaimana persamaan regresi</a:t>
            </a:r>
          </a:p>
          <a:p>
            <a:pPr marL="514350" indent="-514350" algn="l">
              <a:buAutoNum type="alphaLcPeriod"/>
            </a:pPr>
            <a:r>
              <a:rPr lang="en-US" sz="2000">
                <a:solidFill>
                  <a:srgbClr val="003366"/>
                </a:solidFill>
              </a:rPr>
              <a:t>Apakah ada pengaruh antara X dan Y</a:t>
            </a:r>
          </a:p>
          <a:p>
            <a:pPr marL="514350" indent="-514350" algn="l">
              <a:buAutoNum type="alphaLcPeriod"/>
            </a:pPr>
            <a:r>
              <a:rPr lang="en-US" sz="2000">
                <a:solidFill>
                  <a:srgbClr val="003366"/>
                </a:solidFill>
              </a:rPr>
              <a:t>Hitung koefisien determinasi</a:t>
            </a:r>
          </a:p>
        </p:txBody>
      </p:sp>
    </p:spTree>
    <p:extLst>
      <p:ext uri="{BB962C8B-B14F-4D97-AF65-F5344CB8AC3E}">
        <p14:creationId xmlns:p14="http://schemas.microsoft.com/office/powerpoint/2010/main" val="849813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519</Words>
  <Application>Microsoft Office PowerPoint</Application>
  <PresentationFormat>On-screen Show (4:3)</PresentationFormat>
  <Paragraphs>192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Equation</vt:lpstr>
      <vt:lpstr>Analisis Regresi (1)</vt:lpstr>
      <vt:lpstr>Regresi Linier </vt:lpstr>
      <vt:lpstr>Regresi Linier Sederhana</vt:lpstr>
      <vt:lpstr>Regresi Linier Sederhana</vt:lpstr>
      <vt:lpstr>Regresi Linier Sederhana</vt:lpstr>
      <vt:lpstr>Regresi Linier Sederhana</vt:lpstr>
      <vt:lpstr>Regresi Linier Sederhana</vt:lpstr>
      <vt:lpstr>Regresi Linier Sederhana</vt:lpstr>
      <vt:lpstr>Regresi Linier Sederhana</vt:lpstr>
      <vt:lpstr>Regresi Linier Sederhana</vt:lpstr>
      <vt:lpstr>Regresi Linier Sederhana</vt:lpstr>
      <vt:lpstr>Contoh Kasus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Analisis Multivariat</dc:title>
  <dc:subject/>
  <dc:creator>Diah Dee</dc:creator>
  <cp:keywords/>
  <dc:description>generated using python-pptx</dc:description>
  <cp:lastModifiedBy>Diah Dee</cp:lastModifiedBy>
  <cp:revision>17</cp:revision>
  <dcterms:created xsi:type="dcterms:W3CDTF">2013-01-27T09:14:16Z</dcterms:created>
  <dcterms:modified xsi:type="dcterms:W3CDTF">2025-10-06T10:12:17Z</dcterms:modified>
  <cp:category/>
</cp:coreProperties>
</file>